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</p:sldMasterIdLst>
  <p:notesMasterIdLst>
    <p:notesMasterId r:id="rId37"/>
  </p:notesMasterIdLst>
  <p:handoutMasterIdLst>
    <p:handoutMasterId r:id="rId38"/>
  </p:handoutMasterIdLst>
  <p:sldIdLst>
    <p:sldId id="274" r:id="rId4"/>
    <p:sldId id="446" r:id="rId5"/>
    <p:sldId id="276" r:id="rId6"/>
    <p:sldId id="430" r:id="rId7"/>
    <p:sldId id="442" r:id="rId8"/>
    <p:sldId id="454" r:id="rId9"/>
    <p:sldId id="444" r:id="rId10"/>
    <p:sldId id="445" r:id="rId11"/>
    <p:sldId id="353" r:id="rId12"/>
    <p:sldId id="395" r:id="rId13"/>
    <p:sldId id="431" r:id="rId14"/>
    <p:sldId id="397" r:id="rId15"/>
    <p:sldId id="425" r:id="rId16"/>
    <p:sldId id="401" r:id="rId17"/>
    <p:sldId id="402" r:id="rId18"/>
    <p:sldId id="403" r:id="rId19"/>
    <p:sldId id="405" r:id="rId20"/>
    <p:sldId id="406" r:id="rId21"/>
    <p:sldId id="407" r:id="rId22"/>
    <p:sldId id="408" r:id="rId23"/>
    <p:sldId id="409" r:id="rId24"/>
    <p:sldId id="411" r:id="rId25"/>
    <p:sldId id="433" r:id="rId26"/>
    <p:sldId id="434" r:id="rId27"/>
    <p:sldId id="449" r:id="rId28"/>
    <p:sldId id="435" r:id="rId29"/>
    <p:sldId id="436" r:id="rId30"/>
    <p:sldId id="415" r:id="rId31"/>
    <p:sldId id="437" r:id="rId32"/>
    <p:sldId id="453" r:id="rId33"/>
    <p:sldId id="448" r:id="rId34"/>
    <p:sldId id="450" r:id="rId35"/>
    <p:sldId id="451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059371-A7B0-4E29-B732-55966FE1E17A}">
          <p14:sldIdLst>
            <p14:sldId id="274"/>
            <p14:sldId id="446"/>
            <p14:sldId id="276"/>
            <p14:sldId id="430"/>
          </p14:sldIdLst>
        </p14:section>
        <p14:section name="Tech Module Info" id="{9030E8B9-283F-4735-B101-65D0D9ED7845}">
          <p14:sldIdLst>
            <p14:sldId id="442"/>
            <p14:sldId id="454"/>
            <p14:sldId id="444"/>
            <p14:sldId id="445"/>
          </p14:sldIdLst>
        </p14:section>
        <p14:section name="Course Objectives &amp; Program" id="{09D0D964-BAD6-4270-867B-7D54602D8ED8}">
          <p14:sldIdLst>
            <p14:sldId id="353"/>
            <p14:sldId id="395"/>
            <p14:sldId id="431"/>
          </p14:sldIdLst>
        </p14:section>
        <p14:section name="The Trainers Team" id="{4D1BA6BE-7686-4541-B7D1-CE185D5C3CC1}">
          <p14:sldIdLst>
            <p14:sldId id="397"/>
            <p14:sldId id="425"/>
            <p14:sldId id="401"/>
          </p14:sldIdLst>
        </p14:section>
        <p14:section name="Duration, Languages, Technologies" id="{49BCA726-9D19-445F-9217-EE2F96054ECB}">
          <p14:sldIdLst>
            <p14:sldId id="402"/>
            <p14:sldId id="403"/>
            <p14:sldId id="405"/>
          </p14:sldIdLst>
        </p14:section>
        <p14:section name="Evaluation Criteria" id="{66895927-4F73-4BA3-AE50-6F637301CD21}">
          <p14:sldIdLst>
            <p14:sldId id="406"/>
            <p14:sldId id="407"/>
            <p14:sldId id="408"/>
            <p14:sldId id="409"/>
          </p14:sldIdLst>
        </p14:section>
        <p14:section name="Resources" id="{F41B811F-C0D2-4B9B-A097-DB4C97863FCF}">
          <p14:sldIdLst>
            <p14:sldId id="411"/>
            <p14:sldId id="433"/>
            <p14:sldId id="434"/>
            <p14:sldId id="449"/>
            <p14:sldId id="435"/>
            <p14:sldId id="436"/>
            <p14:sldId id="415"/>
            <p14:sldId id="437"/>
          </p14:sldIdLst>
        </p14:section>
        <p14:section name="Conclusion" id="{EB230912-34B4-4B96-80BC-216AF0177A94}">
          <p14:sldIdLst>
            <p14:sldId id="453"/>
            <p14:sldId id="448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>
        <p:scale>
          <a:sx n="50" d="100"/>
          <a:sy n="50" d="100"/>
        </p:scale>
        <p:origin x="1800" y="7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95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9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0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0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1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2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5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hyperlink" Target="http://www.introprogramming.info/english-intro-csharp-book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facebook.com/groups/softuni.tech.module.jan.2017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s://www.facebook.com/groups/129763251694979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hyperlink" Target="http://www.monodevelo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fragistic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1080338"/>
            <a:ext cx="7458541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4" y="3810000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874515">
            <a:off x="4780414" y="3602069"/>
            <a:ext cx="207351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7" name="Picture 4" descr="Image result for c#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3850594"/>
            <a:ext cx="4410541" cy="22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752249"/>
            <a:ext cx="2175526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Course Introduction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dirty="0"/>
              <a:t>– </a:t>
            </a:r>
            <a:r>
              <a:rPr lang="en-US" noProof="1"/>
              <a:t>Git</a:t>
            </a:r>
            <a:r>
              <a:rPr lang="en-US" dirty="0"/>
              <a:t> and GitHub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Types and Variables</a:t>
            </a: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Defining and Invoking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Debugging and Troubleshooting Code </a:t>
            </a: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Simple Array Processing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Variable Length Sequences</a:t>
            </a:r>
          </a:p>
          <a:p>
            <a:pPr marL="517525" indent="-51752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Dictionaries, Lambda and LINQ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12" y="1992552"/>
            <a:ext cx="2655648" cy="26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 and Classes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Using Objects and Classes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 and Exceptions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Read / Write Text Files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Text Processing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The Art of Modern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Processing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 Preparations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(4 times)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612" y="2373552"/>
            <a:ext cx="2655648" cy="26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noProof="1"/>
              <a:t>Senior Software Engineer &amp; Trainer</a:t>
            </a:r>
          </a:p>
          <a:p>
            <a:pPr lvl="1"/>
            <a:r>
              <a:rPr lang="en-US" noProof="1">
                <a:hlinkClick r:id="rId2"/>
              </a:rPr>
              <a:t>https://github.com/ivaylokenov</a:t>
            </a:r>
            <a:endParaRPr lang="en-US" noProof="1"/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Ivo Zhelev</a:t>
            </a:r>
          </a:p>
          <a:p>
            <a:pPr lvl="1"/>
            <a:r>
              <a:rPr lang="en-US" noProof="1"/>
              <a:t>Junior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Trainers Team</a:t>
            </a:r>
            <a:endParaRPr lang="en-US" dirty="0"/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87916"/>
            <a:ext cx="2265924" cy="2265924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h5.googleusercontent.com/XnBIc-MmYzzcHzDyavCVKJpbkdiTV36D7iEETk70N6Z7dtr7UsIi-wwDsBozqwoOeh7Rr4ZLc6uKsgk-xn_IOzFzR_uhNQp6mriprkvNank_1vp-vkZpzJCV85ST14flUQLwIaAc3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0012" y="3936298"/>
            <a:ext cx="2321633" cy="2457096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Резултат с изображение за ivaylo keno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24683"/>
            <a:ext cx="2305050" cy="2305050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/>
              <a:t>olunteer 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Developers from the software industry</a:t>
            </a:r>
          </a:p>
          <a:p>
            <a:pPr lvl="1"/>
            <a:r>
              <a:rPr lang="en-US" dirty="0"/>
              <a:t>Scholarship students from 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26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Lectures: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exercises (in class): ~70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preparation: 4*6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26 February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7" y="3698844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612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412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7001" y="5677327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426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lecture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44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2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6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84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7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8755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5959" y="3904296"/>
            <a:ext cx="1629532" cy="2305754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959" y="1150616"/>
            <a:ext cx="1629532" cy="2319369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5812" y="3227514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8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03" y="3581400"/>
            <a:ext cx="9651018" cy="2928260"/>
          </a:xfrm>
          <a:prstGeom prst="roundRect">
            <a:avLst>
              <a:gd name="adj" fmla="val 3489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 Module January 2017 Facebook Group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https://www.facebook.com/groups/softuni.tech.module.jan.2017/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Post questions, problem solutions, tips and tricks,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Discussion is very encouraged!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Facebook Group</a:t>
            </a:r>
            <a:endParaRPr lang="bg-BG" dirty="0"/>
          </a:p>
        </p:txBody>
      </p:sp>
      <p:pic>
        <p:nvPicPr>
          <p:cNvPr id="9" name="Picture 4" descr="http://www.facebook.com/SoftwareUniversity" title="Software University @ Facebook">
            <a:hlinkClick r:id="rId5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38820">
            <a:off x="9772437" y="3742704"/>
            <a:ext cx="1003954" cy="1017562"/>
          </a:xfrm>
          <a:prstGeom prst="rect">
            <a:avLst/>
          </a:prstGeom>
          <a:noFill/>
          <a:effectLst>
            <a:outerShdw blurRad="50800" dist="38100" dir="2700000" sx="105000" sy="105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77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900" dirty="0"/>
              <a:t>Programming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77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3404869"/>
            <a:ext cx="5525487" cy="2872106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881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22" y="1624512"/>
            <a:ext cx="3429001" cy="4421449"/>
          </a:xfrm>
          <a:prstGeom prst="rect">
            <a:avLst/>
          </a:prstGeom>
        </p:spPr>
      </p:pic>
      <p:pic>
        <p:nvPicPr>
          <p:cNvPr id="9" name="Picture 2" descr="Image result for c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674235"/>
            <a:ext cx="2470548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74" y="990600"/>
            <a:ext cx="221913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1447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40" y="4114800"/>
            <a:ext cx="2017278" cy="20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500" dirty="0"/>
              <a:t>Programming Fundamentals –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7520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0937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0212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736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9564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technology fundamentals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</a:t>
            </a:r>
          </a:p>
          <a:p>
            <a:pPr lvl="1"/>
            <a:r>
              <a:rPr lang="en-US" dirty="0"/>
              <a:t>Source control systems, arrays, lists, dictionaries, LINQ, objects, files, strings, regular expressions, …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1"/>
            <a:r>
              <a:rPr lang="en-US" dirty="0"/>
              <a:t>Get acquainted with the most popular technologies out today</a:t>
            </a:r>
          </a:p>
          <a:p>
            <a:pPr lvl="1"/>
            <a:r>
              <a:rPr lang="en-US" dirty="0"/>
              <a:t>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Software Technologies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27-Feb-2017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Teamwork Defense: 28-Apr-2017, 29-Apr-2017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7651" y="2876046"/>
            <a:ext cx="3270761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16-</a:t>
            </a:r>
            <a:r>
              <a:rPr lang="en-US" sz="1800" dirty="0"/>
              <a:t>Jan-2017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26-Feb-2017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May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16-Jan-2017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27-Feb-2017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9234823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7493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5601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92768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1140</Words>
  <Application>Microsoft Office PowerPoint</Application>
  <PresentationFormat>Custom</PresentationFormat>
  <Paragraphs>262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Programming Fundamentals</vt:lpstr>
      <vt:lpstr>SoftUni Diamond Partners</vt:lpstr>
      <vt:lpstr>Table of Contents</vt:lpstr>
      <vt:lpstr>Questions</vt:lpstr>
      <vt:lpstr>Tech Module @ SoftUni</vt:lpstr>
      <vt:lpstr>Tech Module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Volunteer Teaching Assistants</vt:lpstr>
      <vt:lpstr>Programming Fundamentals: More Details </vt:lpstr>
      <vt:lpstr>Training Duration – Programming Fundamentals</vt:lpstr>
      <vt:lpstr>Why English?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Course Web Site &amp; Forums</vt:lpstr>
      <vt:lpstr>Facebook Group</vt:lpstr>
      <vt:lpstr>Programming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Introduction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2017-01-16T13:32:13Z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